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1" r:id="rId2"/>
    <p:sldId id="274" r:id="rId3"/>
    <p:sldId id="259" r:id="rId4"/>
    <p:sldId id="277" r:id="rId5"/>
    <p:sldId id="256" r:id="rId6"/>
    <p:sldId id="280" r:id="rId7"/>
    <p:sldId id="262" r:id="rId8"/>
    <p:sldId id="281" r:id="rId9"/>
    <p:sldId id="263" r:id="rId10"/>
    <p:sldId id="282" r:id="rId11"/>
    <p:sldId id="264" r:id="rId12"/>
    <p:sldId id="283" r:id="rId13"/>
    <p:sldId id="265" r:id="rId14"/>
    <p:sldId id="284" r:id="rId15"/>
    <p:sldId id="266" r:id="rId16"/>
    <p:sldId id="285" r:id="rId17"/>
    <p:sldId id="267" r:id="rId18"/>
    <p:sldId id="286" r:id="rId19"/>
    <p:sldId id="268" r:id="rId20"/>
    <p:sldId id="287" r:id="rId21"/>
    <p:sldId id="261" r:id="rId22"/>
    <p:sldId id="279" r:id="rId23"/>
    <p:sldId id="260" r:id="rId24"/>
    <p:sldId id="278" r:id="rId25"/>
    <p:sldId id="269" r:id="rId26"/>
    <p:sldId id="288" r:id="rId27"/>
    <p:sldId id="270" r:id="rId28"/>
    <p:sldId id="275" r:id="rId29"/>
    <p:sldId id="276" r:id="rId3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hyb/BXhWbg8Als7gFKYTw==" hashData="2BSFEabS6G8twOPnyRbVCo+loQ1UmH4s484nd02W0Zob0hKlFBxpoGL47Lo5BxwnY4HHtcz6qhP3WawPUIyEy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E4EFA3"/>
    <a:srgbClr val="F4AA9D"/>
    <a:srgbClr val="F0EDE6"/>
    <a:srgbClr val="D8E9EC"/>
    <a:srgbClr val="D7E9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Styl pośredni 4 — Ak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Styl jasny 3 — Ak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tyl jasny 3 — Ak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yl jasny 3 — Ak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Styl jasny 3 — Ak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31" autoAdjust="0"/>
    <p:restoredTop sz="96292" autoAdjust="0"/>
  </p:normalViewPr>
  <p:slideViewPr>
    <p:cSldViewPr>
      <p:cViewPr varScale="1">
        <p:scale>
          <a:sx n="147" d="100"/>
          <a:sy n="147" d="100"/>
        </p:scale>
        <p:origin x="1182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26756A-1140-415A-B13F-AD74FEA9B869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3AB2E0D-20D6-433F-93F7-7959D84A100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ymbol zastępczy obrazu slajd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/>
          </a:p>
        </p:txBody>
      </p:sp>
      <p:sp>
        <p:nvSpPr>
          <p:cNvPr id="15363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261CAE-5B9E-41D0-A53E-C2FC14BBB9CA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EDDDB-2873-4190-8966-C60ABA29226B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76635-FDB4-4735-8F41-6EA2D24409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505DC-57DE-4F4D-B424-3A161CCC34F4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580F-0351-4AE5-87BC-FD116D46C1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A1753-0343-4AC3-AC47-F10813C0E49A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A76D-F774-4057-AD15-BD167668F8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BB50-A02F-4830-A9E1-36D54E49E607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F0E62-A83E-4E90-90D5-DF14F5E358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C46A-D72D-408A-B822-6D723ED42D8F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AB251-4BE3-4225-BC9A-9796E8C0000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94CE2-ECBE-412B-918E-5072FE39A054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9958B-1778-4FA0-ACAA-0B5D15FB4F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A778C-7C58-40D0-931B-ED52C1456C12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4D5C9-1AD8-4544-B09A-2CBFEE8BD0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B27E0-C4AA-4887-9A1F-E20771702994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355E3-BB01-40C3-81AF-6BB95C5007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D0FC2-7A37-4E80-8419-7DF5E91586C5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B30FA-F041-4471-8803-46EC87114FA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0D38-CB41-43C5-8BE3-7F3D17F0B131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0719A-649D-4EB3-9BED-27078FC93C3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F8E99-D4B6-42D1-A6A6-505E4EDA825D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E166B-3F58-47E4-B35D-0719C76E7F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0CA51B-E8DB-4669-A8A4-5BAF833BD94D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E83112-3A87-44A0-A679-A978B3A632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9.xml"/><Relationship Id="rId3" Type="http://schemas.openxmlformats.org/officeDocument/2006/relationships/slide" Target="slide21.xml"/><Relationship Id="rId7" Type="http://schemas.openxmlformats.org/officeDocument/2006/relationships/slide" Target="slide15.xml"/><Relationship Id="rId12" Type="http://schemas.openxmlformats.org/officeDocument/2006/relationships/slide" Target="slide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slide" Target="slide27.xml"/><Relationship Id="rId5" Type="http://schemas.openxmlformats.org/officeDocument/2006/relationships/slide" Target="slide9.xml"/><Relationship Id="rId10" Type="http://schemas.openxmlformats.org/officeDocument/2006/relationships/slide" Target="slide23.xml"/><Relationship Id="rId4" Type="http://schemas.openxmlformats.org/officeDocument/2006/relationships/slide" Target="slide17.xml"/><Relationship Id="rId9" Type="http://schemas.openxmlformats.org/officeDocument/2006/relationships/slide" Target="slide13.xml"/><Relationship Id="rId14" Type="http://schemas.openxmlformats.org/officeDocument/2006/relationships/slide" Target="slide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0.jpe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az 7" descr="ruch_drogow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071546"/>
            <a:ext cx="3643313" cy="276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e tekstowe 1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1002">
            <a:schemeClr val="dk2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KOMENDA WOJEWÓDZKA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POLICJI W OPOLU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0" y="3714752"/>
            <a:ext cx="9144000" cy="26776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b="1" spc="50" dirty="0">
                <a:ln w="11430">
                  <a:gradFill flip="none" rotWithShape="1">
                    <a:gsLst>
                      <a:gs pos="0">
                        <a:schemeClr val="tx1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2700000" scaled="0"/>
                    <a:tileRect/>
                  </a:gra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LOKALIZACJA WYPADKÓW DROGOWYCH ZE SKUTKIEM ŚMIERTELNYM NA DROGACH WOJEWÓDZTWA OPOLSKIEGO 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b="1" spc="50" dirty="0">
                <a:ln w="11430">
                  <a:gradFill flip="none" rotWithShape="1">
                    <a:gsLst>
                      <a:gs pos="0">
                        <a:schemeClr val="tx1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2700000" scaled="0"/>
                    <a:tileRect/>
                  </a:gra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W 2026 ROKU.</a:t>
            </a:r>
          </a:p>
        </p:txBody>
      </p:sp>
      <p:sp>
        <p:nvSpPr>
          <p:cNvPr id="14340" name="pole tekstowe 3"/>
          <p:cNvSpPr txBox="1">
            <a:spLocks noChangeArrowheads="1"/>
          </p:cNvSpPr>
          <p:nvPr/>
        </p:nvSpPr>
        <p:spPr bwMode="auto">
          <a:xfrm>
            <a:off x="-6509" y="6304002"/>
            <a:ext cx="29354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800" dirty="0">
                <a:latin typeface="Verdana" pitchFamily="34" charset="0"/>
              </a:rPr>
              <a:t>Wersja 2.1</a:t>
            </a:r>
          </a:p>
          <a:p>
            <a:r>
              <a:rPr lang="pl-PL" sz="800" dirty="0">
                <a:latin typeface="Verdana" pitchFamily="34" charset="0"/>
              </a:rPr>
              <a:t>Aktualizacja na dzień </a:t>
            </a:r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09.05.2026 r. (dane wstępne)</a:t>
            </a:r>
          </a:p>
          <a:p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(dane ostateczne – to dane po 30 dniu od zdarzenia)</a:t>
            </a:r>
          </a:p>
          <a:p>
            <a:r>
              <a:rPr lang="pl-PL" sz="800" dirty="0">
                <a:latin typeface="Verdana" pitchFamily="34" charset="0"/>
              </a:rPr>
              <a:t>Opracował: WRD KWP w Opolu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5857820" y="6334780"/>
            <a:ext cx="3286180" cy="52322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Instrukcja obsługi prezentacji.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Kliknij </a:t>
            </a:r>
            <a:r>
              <a:rPr lang="pl-PL" sz="1400" b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hlinkClick r:id="rId4" action="ppaction://hlinksldjump"/>
              </a:rPr>
              <a:t>TUTAJ!</a:t>
            </a:r>
            <a:endParaRPr lang="pl-PL" sz="1400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14342" name="Obraz 9" descr="0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2857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Obraz 1" descr="C:\Documents and Settings\Marzena Grzegorczyk\Pulpit\gwiazd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19990" y="142852"/>
            <a:ext cx="152401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Obraz 18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642938"/>
            <a:ext cx="77200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Instrukcja poruszania się po prezentacji:</a:t>
            </a:r>
          </a:p>
        </p:txBody>
      </p:sp>
      <p:sp>
        <p:nvSpPr>
          <p:cNvPr id="16387" name="pole tekstowe 9"/>
          <p:cNvSpPr txBox="1">
            <a:spLocks noChangeArrowheads="1"/>
          </p:cNvSpPr>
          <p:nvPr/>
        </p:nvSpPr>
        <p:spPr bwMode="auto">
          <a:xfrm>
            <a:off x="15875" y="785813"/>
            <a:ext cx="9128125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Zaleca się poruszanie po prezentacji za pomocą myszki.</a:t>
            </a:r>
          </a:p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W dolnej części każdego slajdu widnieją 2 przyciski: 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mapy województwa,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instrukcji poruszania się po prezentacji.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Slajd z mapą województwa jest tak zbudowany, że po kliknięciu na obszar interesującego nas powiatu otworzy się slajd z mapą powiatu i szczegółową lokalizacją wypadków drogowych ze skutkiem śmiertelnym.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Jak najedziemy myszką na miejsce wypadku ze skutkiem śmiertelnym -      to pojawi się krótka informacja o zdarzeniu, a klikając na nim przejdziemy do slajdu                       z informacjami szczegółowymi. Przejść do slajdu z informacjami szczegółowymi można również naciskając przycisk -      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Na slajdach z informacjami szczegółowymi widnieją przyciski:			- wróć do mapy powiatu,							- poprzedni slajd,								- kolejny slajd.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Oznaczenia:</a:t>
            </a:r>
          </a:p>
          <a:p>
            <a:pPr marL="342900" indent="-342900"/>
            <a:r>
              <a:rPr lang="pl-PL">
                <a:cs typeface="Arial" pitchFamily="34" charset="0"/>
              </a:rPr>
              <a:t>		DK  – droga krajowa			DP  – droga powiatowa</a:t>
            </a:r>
          </a:p>
          <a:p>
            <a:pPr marL="342900" indent="-342900"/>
            <a:r>
              <a:rPr lang="pl-PL">
                <a:cs typeface="Arial" pitchFamily="34" charset="0"/>
              </a:rPr>
              <a:t>		DW – droga wojewódzka			DG  – droga gminna</a:t>
            </a:r>
          </a:p>
          <a:p>
            <a:pPr marL="342900" indent="-342900" algn="ctr"/>
            <a:r>
              <a:rPr lang="pl-PL">
                <a:cs typeface="Arial" pitchFamily="34" charset="0"/>
              </a:rPr>
              <a:t>(140,1km) – kilometr i hektometr drogi</a:t>
            </a:r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642938" y="135731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Informacje 14">
            <a:hlinkClick r:id="" action="ppaction://noaction" highlightClick="1"/>
          </p:cNvPr>
          <p:cNvSpPr/>
          <p:nvPr/>
        </p:nvSpPr>
        <p:spPr>
          <a:xfrm>
            <a:off x="4214813" y="3571875"/>
            <a:ext cx="252412" cy="252413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7" name="Przycisk akcji: Pomoc 16">
            <a:hlinkClick r:id="rId5" action="ppaction://hlinksldjump" highlightClick="1"/>
          </p:cNvPr>
          <p:cNvSpPr/>
          <p:nvPr/>
        </p:nvSpPr>
        <p:spPr>
          <a:xfrm>
            <a:off x="642938" y="1643063"/>
            <a:ext cx="252412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Do przodu lub Następny 15">
            <a:hlinkClick r:id="" action="ppaction://hlinkshowjump?jump=nextslide" highlightClick="1"/>
          </p:cNvPr>
          <p:cNvSpPr/>
          <p:nvPr/>
        </p:nvSpPr>
        <p:spPr>
          <a:xfrm>
            <a:off x="571500" y="4714875"/>
            <a:ext cx="360363" cy="252413"/>
          </a:xfrm>
          <a:prstGeom prst="actionButtonForwardNext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18" name="Przycisk akcji: Wstecz lub Poprzedni 17">
            <a:hlinkClick r:id="" action="ppaction://hlinkshowjump?jump=previousslide" highlightClick="1"/>
          </p:cNvPr>
          <p:cNvSpPr/>
          <p:nvPr/>
        </p:nvSpPr>
        <p:spPr>
          <a:xfrm>
            <a:off x="571500" y="4429125"/>
            <a:ext cx="360363" cy="252413"/>
          </a:xfrm>
          <a:prstGeom prst="actionButtonBackPrevious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wrót 19">
            <a:hlinkClick r:id="" action="ppaction://hlinkshowjump?jump=previousslide" highlightClick="1"/>
          </p:cNvPr>
          <p:cNvSpPr/>
          <p:nvPr/>
        </p:nvSpPr>
        <p:spPr>
          <a:xfrm>
            <a:off x="642938" y="4143375"/>
            <a:ext cx="252412" cy="252413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6395" name="Picture 3" descr="C:\Documents and Settings\Tomek\Pulpit\WRD\prezentacja mapa województwa\gify\0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688" y="2714625"/>
            <a:ext cx="280987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" y="0"/>
            <a:ext cx="7349058" cy="6858000"/>
          </a:xfrm>
          <a:prstGeom prst="rect">
            <a:avLst/>
          </a:prstGeom>
        </p:spPr>
      </p:pic>
      <p:sp>
        <p:nvSpPr>
          <p:cNvPr id="17414" name="pole tekstowe 180"/>
          <p:cNvSpPr txBox="1">
            <a:spLocks noChangeArrowheads="1"/>
          </p:cNvSpPr>
          <p:nvPr/>
        </p:nvSpPr>
        <p:spPr bwMode="auto">
          <a:xfrm>
            <a:off x="285750" y="6072188"/>
            <a:ext cx="6096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900">
                <a:latin typeface="Calibri" pitchFamily="34" charset="0"/>
              </a:rPr>
              <a:t>Legenda:</a:t>
            </a:r>
          </a:p>
        </p:txBody>
      </p:sp>
      <p:sp>
        <p:nvSpPr>
          <p:cNvPr id="17415" name="pole tekstowe 181"/>
          <p:cNvSpPr txBox="1">
            <a:spLocks noChangeArrowheads="1"/>
          </p:cNvSpPr>
          <p:nvPr/>
        </p:nvSpPr>
        <p:spPr bwMode="auto">
          <a:xfrm>
            <a:off x="467544" y="6237312"/>
            <a:ext cx="178593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800" dirty="0">
                <a:latin typeface="Calibri" pitchFamily="34" charset="0"/>
              </a:rPr>
              <a:t>-  wypadek ze skutkiem śmiertelnym</a:t>
            </a:r>
          </a:p>
        </p:txBody>
      </p:sp>
      <p:sp>
        <p:nvSpPr>
          <p:cNvPr id="34" name="Elipsa 33"/>
          <p:cNvSpPr/>
          <p:nvPr/>
        </p:nvSpPr>
        <p:spPr>
          <a:xfrm>
            <a:off x="323528" y="630932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4" name="Elipsa 43">
            <a:hlinkClick r:id="rId3" action="ppaction://hlinksldjump"/>
          </p:cNvPr>
          <p:cNvSpPr/>
          <p:nvPr/>
        </p:nvSpPr>
        <p:spPr>
          <a:xfrm>
            <a:off x="4126660" y="3222244"/>
            <a:ext cx="1079500" cy="25892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Elipsa 7">
            <a:hlinkClick r:id="rId3" action="ppaction://hlinksldjump"/>
          </p:cNvPr>
          <p:cNvSpPr/>
          <p:nvPr/>
        </p:nvSpPr>
        <p:spPr>
          <a:xfrm>
            <a:off x="4187227" y="1777965"/>
            <a:ext cx="727075" cy="64928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7" name="Elipsa 56">
            <a:hlinkClick r:id="rId4" action="ppaction://hlinksldjump"/>
          </p:cNvPr>
          <p:cNvSpPr/>
          <p:nvPr/>
        </p:nvSpPr>
        <p:spPr>
          <a:xfrm rot="5400000">
            <a:off x="3663156" y="3617119"/>
            <a:ext cx="512763" cy="5683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9" name="Elipsa 58">
            <a:hlinkClick r:id="rId3" action="ppaction://hlinksldjump"/>
          </p:cNvPr>
          <p:cNvSpPr/>
          <p:nvPr/>
        </p:nvSpPr>
        <p:spPr>
          <a:xfrm>
            <a:off x="3563888" y="3284984"/>
            <a:ext cx="936625" cy="28733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Elipsa 8">
            <a:hlinkClick r:id="rId3" action="ppaction://hlinksldjump"/>
          </p:cNvPr>
          <p:cNvSpPr/>
          <p:nvPr/>
        </p:nvSpPr>
        <p:spPr>
          <a:xfrm>
            <a:off x="4105105" y="2639097"/>
            <a:ext cx="576263" cy="76155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1" name="Elipsa 20">
            <a:hlinkClick r:id="rId3" action="ppaction://hlinksldjump"/>
          </p:cNvPr>
          <p:cNvSpPr/>
          <p:nvPr/>
        </p:nvSpPr>
        <p:spPr>
          <a:xfrm>
            <a:off x="5504377" y="2933318"/>
            <a:ext cx="503238" cy="6477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7" name="Elipsa 6">
            <a:hlinkClick r:id="rId3" action="ppaction://hlinksldjump"/>
          </p:cNvPr>
          <p:cNvSpPr/>
          <p:nvPr/>
        </p:nvSpPr>
        <p:spPr>
          <a:xfrm>
            <a:off x="5504376" y="2201052"/>
            <a:ext cx="884093" cy="85248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Elipsa 12">
            <a:hlinkClick r:id="rId5" action="ppaction://hlinksldjump"/>
          </p:cNvPr>
          <p:cNvSpPr/>
          <p:nvPr/>
        </p:nvSpPr>
        <p:spPr>
          <a:xfrm>
            <a:off x="5291461" y="4564112"/>
            <a:ext cx="1591850" cy="10160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6" name="Elipsa 7">
            <a:hlinkClick r:id="rId3" action="ppaction://hlinksldjump"/>
          </p:cNvPr>
          <p:cNvSpPr/>
          <p:nvPr/>
        </p:nvSpPr>
        <p:spPr>
          <a:xfrm>
            <a:off x="5140839" y="1512740"/>
            <a:ext cx="727075" cy="87557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5" name="Elipsa 15">
            <a:hlinkClick r:id="rId4" action="ppaction://hlinksldjump"/>
          </p:cNvPr>
          <p:cNvSpPr/>
          <p:nvPr/>
        </p:nvSpPr>
        <p:spPr>
          <a:xfrm rot="5400000">
            <a:off x="1864227" y="3728116"/>
            <a:ext cx="800671" cy="18002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Elipsa 8">
            <a:hlinkClick r:id="rId3" action="ppaction://hlinksldjump"/>
          </p:cNvPr>
          <p:cNvSpPr/>
          <p:nvPr/>
        </p:nvSpPr>
        <p:spPr>
          <a:xfrm>
            <a:off x="3480547" y="2733428"/>
            <a:ext cx="576263" cy="54401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872859" y="2784962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OPOLE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Prostokąt 28"/>
          <p:cNvSpPr/>
          <p:nvPr/>
        </p:nvSpPr>
        <p:spPr>
          <a:xfrm>
            <a:off x="2515502" y="3844677"/>
            <a:ext cx="51539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NYSA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Prostokąt 29"/>
          <p:cNvSpPr/>
          <p:nvPr/>
        </p:nvSpPr>
        <p:spPr>
          <a:xfrm>
            <a:off x="3130438" y="1717688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BRZEG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Elipsa 16">
            <a:hlinkClick r:id="rId6" action="ppaction://hlinksldjump"/>
          </p:cNvPr>
          <p:cNvSpPr/>
          <p:nvPr/>
        </p:nvSpPr>
        <p:spPr>
          <a:xfrm>
            <a:off x="2360312" y="1271435"/>
            <a:ext cx="1709753" cy="15815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4105105" y="698176"/>
            <a:ext cx="713389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NAMYSŁÓW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lipsa 2">
            <a:hlinkClick r:id="rId7" action="ppaction://hlinksldjump"/>
          </p:cNvPr>
          <p:cNvSpPr/>
          <p:nvPr/>
        </p:nvSpPr>
        <p:spPr>
          <a:xfrm>
            <a:off x="3641471" y="191000"/>
            <a:ext cx="1579567" cy="14144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5861038" y="1333161"/>
            <a:ext cx="737577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KLUCZBORK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Prostokąt 32"/>
          <p:cNvSpPr/>
          <p:nvPr/>
        </p:nvSpPr>
        <p:spPr>
          <a:xfrm>
            <a:off x="6858006" y="1677513"/>
            <a:ext cx="626195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OLESNO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Prostokąt 34"/>
          <p:cNvSpPr/>
          <p:nvPr/>
        </p:nvSpPr>
        <p:spPr>
          <a:xfrm>
            <a:off x="6147972" y="3593504"/>
            <a:ext cx="663725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STRZELCE OPOLSKIE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Prostokąt 35"/>
          <p:cNvSpPr/>
          <p:nvPr/>
        </p:nvSpPr>
        <p:spPr>
          <a:xfrm>
            <a:off x="5755996" y="4732952"/>
            <a:ext cx="121801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KĘDZIERZYN-KOŹLE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4921404" y="3988080"/>
            <a:ext cx="83459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KRAPKOWICE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3381101" y="4758262"/>
            <a:ext cx="592023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PRUDNIK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Prostokąt 38"/>
          <p:cNvSpPr/>
          <p:nvPr/>
        </p:nvSpPr>
        <p:spPr>
          <a:xfrm>
            <a:off x="4406198" y="5479745"/>
            <a:ext cx="85514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GŁUBCZYCE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Prostokąt 39"/>
          <p:cNvSpPr/>
          <p:nvPr/>
        </p:nvSpPr>
        <p:spPr>
          <a:xfrm>
            <a:off x="1520599" y="160546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DOLNOŚLĄSKIE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Prostokąt 41"/>
          <p:cNvSpPr/>
          <p:nvPr/>
        </p:nvSpPr>
        <p:spPr>
          <a:xfrm>
            <a:off x="4778680" y="-31695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WIELKOPOLSKIE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Prostokąt 42"/>
          <p:cNvSpPr/>
          <p:nvPr/>
        </p:nvSpPr>
        <p:spPr>
          <a:xfrm>
            <a:off x="6811697" y="10051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ŁÓDZKIE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Prostokąt 44"/>
          <p:cNvSpPr/>
          <p:nvPr/>
        </p:nvSpPr>
        <p:spPr>
          <a:xfrm>
            <a:off x="7185479" y="4205501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Prostokąt 45"/>
          <p:cNvSpPr/>
          <p:nvPr/>
        </p:nvSpPr>
        <p:spPr>
          <a:xfrm>
            <a:off x="2395929" y="5332849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REPUBLIKA CZESKA</a:t>
            </a:r>
            <a:endParaRPr lang="pl-PL" sz="9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Elipsa 33"/>
          <p:cNvSpPr/>
          <p:nvPr/>
        </p:nvSpPr>
        <p:spPr>
          <a:xfrm>
            <a:off x="5935383" y="116279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" name="Elipsa 4">
            <a:hlinkClick r:id="rId8" action="ppaction://hlinksldjump"/>
          </p:cNvPr>
          <p:cNvSpPr/>
          <p:nvPr/>
        </p:nvSpPr>
        <p:spPr>
          <a:xfrm>
            <a:off x="5328370" y="324910"/>
            <a:ext cx="1438270" cy="163195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8" name="Elipsa 33"/>
          <p:cNvSpPr/>
          <p:nvPr/>
        </p:nvSpPr>
        <p:spPr>
          <a:xfrm>
            <a:off x="5089151" y="3774176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Elipsa 11">
            <a:hlinkClick r:id="rId9" action="ppaction://hlinksldjump"/>
          </p:cNvPr>
          <p:cNvSpPr/>
          <p:nvPr/>
        </p:nvSpPr>
        <p:spPr>
          <a:xfrm>
            <a:off x="4484811" y="3640275"/>
            <a:ext cx="1439863" cy="79216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9" name="Elipsa 33"/>
          <p:cNvSpPr/>
          <p:nvPr/>
        </p:nvSpPr>
        <p:spPr>
          <a:xfrm>
            <a:off x="7019736" y="766345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0" name="Elipsa 33"/>
          <p:cNvSpPr/>
          <p:nvPr/>
        </p:nvSpPr>
        <p:spPr>
          <a:xfrm>
            <a:off x="3183445" y="4143828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1" name="Elipsa 33"/>
          <p:cNvSpPr/>
          <p:nvPr/>
        </p:nvSpPr>
        <p:spPr>
          <a:xfrm>
            <a:off x="5078859" y="272106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Elipsa 9">
            <a:hlinkClick r:id="rId10" action="ppaction://hlinksldjump"/>
          </p:cNvPr>
          <p:cNvSpPr/>
          <p:nvPr/>
        </p:nvSpPr>
        <p:spPr>
          <a:xfrm>
            <a:off x="4818494" y="2630741"/>
            <a:ext cx="649288" cy="496378"/>
          </a:xfrm>
          <a:prstGeom prst="ellipse">
            <a:avLst/>
          </a:prstGeom>
          <a:solidFill>
            <a:schemeClr val="accent2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2" name="Elipsa 33"/>
          <p:cNvSpPr/>
          <p:nvPr/>
        </p:nvSpPr>
        <p:spPr>
          <a:xfrm>
            <a:off x="6799931" y="3364621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Elipsa 10">
            <a:hlinkClick r:id="rId11" action="ppaction://hlinksldjump"/>
          </p:cNvPr>
          <p:cNvSpPr/>
          <p:nvPr/>
        </p:nvSpPr>
        <p:spPr>
          <a:xfrm>
            <a:off x="6021263" y="3005436"/>
            <a:ext cx="1846263" cy="13684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3" name="Elipsa 33"/>
          <p:cNvSpPr/>
          <p:nvPr/>
        </p:nvSpPr>
        <p:spPr>
          <a:xfrm>
            <a:off x="4651056" y="5378873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Elipsa 13">
            <a:hlinkClick r:id="rId12" action="ppaction://hlinksldjump"/>
          </p:cNvPr>
          <p:cNvSpPr/>
          <p:nvPr/>
        </p:nvSpPr>
        <p:spPr>
          <a:xfrm>
            <a:off x="4155113" y="5178512"/>
            <a:ext cx="1357312" cy="14398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4" name="Elipsa 33"/>
          <p:cNvSpPr/>
          <p:nvPr/>
        </p:nvSpPr>
        <p:spPr>
          <a:xfrm>
            <a:off x="7185479" y="2415578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" name="Elipsa 5">
            <a:hlinkClick r:id="rId13" action="ppaction://hlinksldjump"/>
          </p:cNvPr>
          <p:cNvSpPr/>
          <p:nvPr/>
        </p:nvSpPr>
        <p:spPr>
          <a:xfrm>
            <a:off x="6479835" y="416442"/>
            <a:ext cx="1411288" cy="256857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5" name="Elipsa 33"/>
          <p:cNvSpPr/>
          <p:nvPr/>
        </p:nvSpPr>
        <p:spPr>
          <a:xfrm>
            <a:off x="4168924" y="4373861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Elipsa 14">
            <a:hlinkClick r:id="rId14" action="ppaction://hlinksldjump"/>
          </p:cNvPr>
          <p:cNvSpPr/>
          <p:nvPr/>
        </p:nvSpPr>
        <p:spPr>
          <a:xfrm>
            <a:off x="3275856" y="4330167"/>
            <a:ext cx="1844181" cy="7261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6" name="Elipsa 33"/>
          <p:cNvSpPr/>
          <p:nvPr/>
        </p:nvSpPr>
        <p:spPr>
          <a:xfrm>
            <a:off x="5041117" y="5106864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8" name="Elipsa 33">
            <a:extLst>
              <a:ext uri="{FF2B5EF4-FFF2-40B4-BE49-F238E27FC236}">
                <a16:creationId xmlns:a16="http://schemas.microsoft.com/office/drawing/2014/main" id="{BC171AEB-0B32-4876-9BE7-2E5013B30F1C}"/>
              </a:ext>
            </a:extLst>
          </p:cNvPr>
          <p:cNvSpPr/>
          <p:nvPr/>
        </p:nvSpPr>
        <p:spPr>
          <a:xfrm>
            <a:off x="1838454" y="397250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Elipsa 15">
            <a:hlinkClick r:id="rId4" action="ppaction://hlinksldjump"/>
          </p:cNvPr>
          <p:cNvSpPr/>
          <p:nvPr/>
        </p:nvSpPr>
        <p:spPr>
          <a:xfrm rot="5400000">
            <a:off x="2098755" y="2404499"/>
            <a:ext cx="800671" cy="270565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6" y="0"/>
            <a:ext cx="7344816" cy="6858000"/>
          </a:xfrm>
          <a:prstGeom prst="rect">
            <a:avLst/>
          </a:prstGeom>
        </p:spPr>
      </p:pic>
      <p:graphicFrame>
        <p:nvGraphicFramePr>
          <p:cNvPr id="7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160846"/>
              </p:ext>
            </p:extLst>
          </p:nvPr>
        </p:nvGraphicFramePr>
        <p:xfrm>
          <a:off x="1357313" y="1428750"/>
          <a:ext cx="6451600" cy="4926019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67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Powiat</a:t>
                      </a:r>
                      <a:endParaRPr kumimoji="0" lang="pl-PL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Wypadki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Zabici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brzeski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głubczycki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kędzierzyńsko-kozielski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kluczborski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krapkowicki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namysłowski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nyski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oleski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(miasto na prawach powiatu)</a:t>
                      </a:r>
                      <a:endParaRPr kumimoji="0" lang="pl-PL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prudnicki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strzelecki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 bwMode="auto">
          <a:xfrm>
            <a:off x="0" y="0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 województwie opolskim,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od początku roku do daty aktualizacji mapy, odnotowano 11 wypadków drogowych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ze skutkiem śmiertelnym, w których zginęło 11 osób.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Strona główna 14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Pomoc 15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brzeski</a:t>
            </a:r>
          </a:p>
        </p:txBody>
      </p:sp>
      <p:sp>
        <p:nvSpPr>
          <p:cNvPr id="4" name="Przycisk akcji: Strona główna 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5587" cy="257175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484" name="pole tekstowe 8"/>
          <p:cNvSpPr txBox="1">
            <a:spLocks noChangeArrowheads="1"/>
          </p:cNvSpPr>
          <p:nvPr/>
        </p:nvSpPr>
        <p:spPr bwMode="auto">
          <a:xfrm>
            <a:off x="0" y="620713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rId5" action="ppaction://hlinksldjump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6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19" y="0"/>
            <a:ext cx="7128792" cy="6858000"/>
          </a:xfrm>
          <a:prstGeom prst="rect">
            <a:avLst/>
          </a:prstGeom>
        </p:spPr>
      </p:pic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4208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2" action="ppaction://hlinksldjump" tooltip="22.03.2026 r. godz. 2:59 - m. Głubczyce, skrzyżowanie ul. Powstańców Sląskich z ul. Parkową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355976" y="2420888"/>
            <a:ext cx="288925" cy="28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12" y="0"/>
            <a:ext cx="713303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głubczycki</a:t>
            </a:r>
          </a:p>
        </p:txBody>
      </p:sp>
      <p:sp>
        <p:nvSpPr>
          <p:cNvPr id="22531" name="pole tekstowe 8"/>
          <p:cNvSpPr txBox="1">
            <a:spLocks noChangeArrowheads="1"/>
          </p:cNvSpPr>
          <p:nvPr/>
        </p:nvSpPr>
        <p:spPr bwMode="auto">
          <a:xfrm>
            <a:off x="0" y="692696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044703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22.03.2026 r. godz. 02:59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Głubczyce, skrzyżowanie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Powstańców Śląskich z ul. Parkową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-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inne przyczyny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6725" y="42210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03.04.2026 r. godz. 18:03 - gm. Pawłowiczki, m. Milice, DW417 (19,1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66725" y="4221088"/>
            <a:ext cx="288925" cy="28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kędzierzyńsko – kozielski</a:t>
            </a:r>
          </a:p>
        </p:txBody>
      </p:sp>
      <p:sp>
        <p:nvSpPr>
          <p:cNvPr id="24579" name="pole tekstowe 8"/>
          <p:cNvSpPr txBox="1">
            <a:spLocks noChangeArrowheads="1"/>
          </p:cNvSpPr>
          <p:nvPr/>
        </p:nvSpPr>
        <p:spPr bwMode="auto">
          <a:xfrm>
            <a:off x="15144" y="6405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818178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03.04.2026 r. godz. 18:03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Pawłowiczki, m. Milice, DW417 (19,1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6693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3284984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23.01.2026 r. godz. 6:30 - gm. Kluczbork, DK42 (29,0 km), zabitych - 1, rann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139952" y="3284984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5678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kluczborski</a:t>
            </a:r>
          </a:p>
        </p:txBody>
      </p:sp>
      <p:sp>
        <p:nvSpPr>
          <p:cNvPr id="26627" name="pole tekstowe 7"/>
          <p:cNvSpPr txBox="1">
            <a:spLocks noChangeArrowheads="1"/>
          </p:cNvSpPr>
          <p:nvPr/>
        </p:nvSpPr>
        <p:spPr bwMode="auto">
          <a:xfrm>
            <a:off x="0" y="642918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738327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23.01.2026 r. godz. 6:30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Kluczbork, DK42 (29,0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boczne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dwa samochody osobowe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(kierujący), rannych - 1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nieustąpienie pierwszeństwa przejazdu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64426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126876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29.01.2026 r. godz. 00:50 - gm. Gogolin, DW423 (24,2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076056" y="126876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0"/>
            <a:ext cx="864252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krapkowicki</a:t>
            </a:r>
          </a:p>
        </p:txBody>
      </p:sp>
      <p:sp>
        <p:nvSpPr>
          <p:cNvPr id="28675" name="pole tekstowe 8"/>
          <p:cNvSpPr txBox="1">
            <a:spLocks noChangeArrowheads="1"/>
          </p:cNvSpPr>
          <p:nvPr/>
        </p:nvSpPr>
        <p:spPr bwMode="auto">
          <a:xfrm>
            <a:off x="0" y="764704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420026"/>
              </p:ext>
            </p:extLst>
          </p:nvPr>
        </p:nvGraphicFramePr>
        <p:xfrm>
          <a:off x="179512" y="1268760"/>
          <a:ext cx="8715434" cy="1300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29.01.2026 r. godz. 00:50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Gogolin, DW423 (24,2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czołowe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ciężarowy pow. 3,5 t – samochód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osobowy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zmęczenie, zaśnięcie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zycisk akcji: Informacje 5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31514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94" y="0"/>
            <a:ext cx="72952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namysłowski</a:t>
            </a:r>
          </a:p>
        </p:txBody>
      </p:sp>
      <p:sp>
        <p:nvSpPr>
          <p:cNvPr id="30723" name="pole tekstowe 8"/>
          <p:cNvSpPr txBox="1">
            <a:spLocks noChangeArrowheads="1"/>
          </p:cNvSpPr>
          <p:nvPr/>
        </p:nvSpPr>
        <p:spPr bwMode="auto">
          <a:xfrm>
            <a:off x="0" y="71437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9" name="Przycisk akcji: Strona główna 1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moc 1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378904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16.02.2026 r. godz. 15:06 - gm. Korfantów, m. Węża, ul. Wierzbięcice 1, DK41 (12,7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580112" y="378904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9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0672BC21-E7EA-4B56-8EE2-2E1BC55ABF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42900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>
            <a:hlinkClick r:id="rId3" action="ppaction://hlinksldjump" tooltip="18.04.2026 r. godz. 08:16 - gm. Paczków, m. Ścibórz, DK46 (37,2 km), zabitych - 1, rannych - 1"/>
            <a:extLst>
              <a:ext uri="{FF2B5EF4-FFF2-40B4-BE49-F238E27FC236}">
                <a16:creationId xmlns:a16="http://schemas.microsoft.com/office/drawing/2014/main" id="{C6B79F83-0577-4798-8300-D36C8E54FB69}"/>
              </a:ext>
            </a:extLst>
          </p:cNvPr>
          <p:cNvSpPr txBox="1"/>
          <p:nvPr/>
        </p:nvSpPr>
        <p:spPr>
          <a:xfrm>
            <a:off x="2123728" y="342900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771" name="pole tekstowe 8"/>
          <p:cNvSpPr txBox="1">
            <a:spLocks noChangeArrowheads="1"/>
          </p:cNvSpPr>
          <p:nvPr/>
        </p:nvSpPr>
        <p:spPr bwMode="auto">
          <a:xfrm>
            <a:off x="15776" y="546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2 				Zabitych – 2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22" name="Przycisk akcji: Powrót 2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3" name="Przycisk akcji: Strona główna 22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4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nyski</a:t>
            </a:r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578518"/>
              </p:ext>
            </p:extLst>
          </p:nvPr>
        </p:nvGraphicFramePr>
        <p:xfrm>
          <a:off x="179512" y="1268760"/>
          <a:ext cx="8715434" cy="2062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16.02.2026 r. godz. 15:06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Korfantów, m. Węża,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Wierzbięcice 1,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DK41 (12,7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czołowe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ciężarowy pow. 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3,5 t -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nieprawidłowe zmienianie pasa ruchu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18.04.2026 r. godz. 08:16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Paczków, m. Ścibórz,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DK46 (37,2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czołowe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- motocykl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(motocyklista), rannych - 1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nieprawidłowe wyprzedzanie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7968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Strona główna 9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1052736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12.02.2026 r. godz. 08:30 - gm. Gorzów Śląski, m. Nowa Wieś, DW487 (17,7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3707904" y="1052736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9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86916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>
            <a:hlinkClick r:id="rId3" action="ppaction://hlinksldjump" tooltip="28.03.2026 r. godz. 15:23 - gm. Dobrodzień, m. Rzędowice, ul. Mostowa 4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355976" y="486916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oleski</a:t>
            </a:r>
          </a:p>
        </p:txBody>
      </p:sp>
      <p:sp>
        <p:nvSpPr>
          <p:cNvPr id="35843" name="pole tekstowe 8"/>
          <p:cNvSpPr txBox="1">
            <a:spLocks noChangeArrowheads="1"/>
          </p:cNvSpPr>
          <p:nvPr/>
        </p:nvSpPr>
        <p:spPr bwMode="auto">
          <a:xfrm>
            <a:off x="0" y="57148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2 				Zabitych – 2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41033"/>
              </p:ext>
            </p:extLst>
          </p:nvPr>
        </p:nvGraphicFramePr>
        <p:xfrm>
          <a:off x="179512" y="1268760"/>
          <a:ext cx="8715434" cy="1894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12.02.2026 r. godz. 08:30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Gorzów Śląski,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Nowa Wieś, DW487 (17,7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28.03.2026 r. godz. 15:23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Dobrodzień, m. Rzędowice, ul. Mostowa 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 pasażerem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ciągnik rolniczy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(pasażer)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inne przyczyny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021145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Przycisk akcji: Informacje 4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Przycisk akcji: Strona główna 26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8" name="Przycisk akcji: Pomoc 27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opolski</a:t>
            </a:r>
          </a:p>
        </p:txBody>
      </p:sp>
      <p:sp>
        <p:nvSpPr>
          <p:cNvPr id="37891" name="pole tekstowe 10"/>
          <p:cNvSpPr txBox="1">
            <a:spLocks noChangeArrowheads="1"/>
          </p:cNvSpPr>
          <p:nvPr/>
        </p:nvSpPr>
        <p:spPr bwMode="auto">
          <a:xfrm>
            <a:off x="0" y="555492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0"/>
            <a:ext cx="7488832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50100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04.03.2026 r. godz. 12:42 - m. Opole, ul. Romana Horoszkiewicza 4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508104" y="3501008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2008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Opole</a:t>
            </a:r>
            <a:b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</a:b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(miasto na prawach powiatu)</a:t>
            </a:r>
          </a:p>
        </p:txBody>
      </p:sp>
      <p:sp>
        <p:nvSpPr>
          <p:cNvPr id="39939" name="pole tekstowe 7"/>
          <p:cNvSpPr txBox="1">
            <a:spLocks noChangeArrowheads="1"/>
          </p:cNvSpPr>
          <p:nvPr/>
        </p:nvSpPr>
        <p:spPr bwMode="auto">
          <a:xfrm>
            <a:off x="16000" y="86871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728219"/>
              </p:ext>
            </p:extLst>
          </p:nvPr>
        </p:nvGraphicFramePr>
        <p:xfrm>
          <a:off x="182689" y="1340768"/>
          <a:ext cx="8715434" cy="1300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04.03.2026 r. godz. 12:42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Opole,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Romana </a:t>
                      </a:r>
                      <a:r>
                        <a:rPr kumimoji="0" lang="pl-PL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Horoszkiewicza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–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nieustąpienie pierwszeństwa pieszemu na przejściu 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dla pieszych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Strona główna 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1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4005064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>
            <a:hlinkClick r:id="rId3" action="ppaction://hlinksldjump" tooltip="01.04.2026 r. godz. 21:35 - gm. Biała, m. Solec, DP1208O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3995936" y="4005064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prudnicki</a:t>
            </a:r>
          </a:p>
        </p:txBody>
      </p:sp>
      <p:sp>
        <p:nvSpPr>
          <p:cNvPr id="41987" name="pole tekstowe 8"/>
          <p:cNvSpPr txBox="1">
            <a:spLocks noChangeArrowheads="1"/>
          </p:cNvSpPr>
          <p:nvPr/>
        </p:nvSpPr>
        <p:spPr bwMode="auto">
          <a:xfrm>
            <a:off x="0" y="6206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734074"/>
              </p:ext>
            </p:extLst>
          </p:nvPr>
        </p:nvGraphicFramePr>
        <p:xfrm>
          <a:off x="214283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01.04.2026 r. godz. 21:35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Biała, m. Solec, DP1208O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96226" cy="6858000"/>
          </a:xfrm>
          <a:prstGeom prst="rect">
            <a:avLst/>
          </a:prstGeom>
        </p:spPr>
      </p:pic>
      <p:sp>
        <p:nvSpPr>
          <p:cNvPr id="10" name="Przycisk akcji: Informacje 9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4208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3" action="ppaction://hlinksldjump" tooltip="14.03.2026 r. godz. 22:03 - gm. Jemielnica, DP1842O, zabitych - 1, rann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788024" y="2420888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89502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strzelecki</a:t>
            </a:r>
          </a:p>
        </p:txBody>
      </p:sp>
      <p:sp>
        <p:nvSpPr>
          <p:cNvPr id="44035" name="pole tekstowe 8"/>
          <p:cNvSpPr txBox="1">
            <a:spLocks noChangeArrowheads="1"/>
          </p:cNvSpPr>
          <p:nvPr/>
        </p:nvSpPr>
        <p:spPr bwMode="auto">
          <a:xfrm>
            <a:off x="0" y="8572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393694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14.03.2026 r. godz. 22:03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Jemielnica, DP1842O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(pasażer), rannych - 1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Obraz 4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" y="642938"/>
            <a:ext cx="75326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3670300" y="5572125"/>
            <a:ext cx="54737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>
                <a:solidFill>
                  <a:srgbClr val="000000"/>
                </a:solidFill>
                <a:latin typeface="Lucida Handwriting" pitchFamily="66" charset="0"/>
              </a:rPr>
              <a:t>Dziękujemy   za   uwagę </a:t>
            </a:r>
          </a:p>
        </p:txBody>
      </p:sp>
      <p:sp>
        <p:nvSpPr>
          <p:cNvPr id="6" name="Przycisk akcji: Strona główna 5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13546</TotalTime>
  <Words>1125</Words>
  <Application>Microsoft Office PowerPoint</Application>
  <PresentationFormat>Pokaz na ekranie (4:3)</PresentationFormat>
  <Paragraphs>243</Paragraphs>
  <Slides>29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5" baseType="lpstr">
      <vt:lpstr>Arial</vt:lpstr>
      <vt:lpstr>Calibri</vt:lpstr>
      <vt:lpstr>Lucida Handwriting</vt:lpstr>
      <vt:lpstr>Times New Roman</vt:lpstr>
      <vt:lpstr>Verdana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Opole (miasto na prawach powiatu)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Lokalizacja wypadków śmiertelnych na drogach woj. opolskiego w 2013r</dc:title>
  <dc:subject>Wypadki śmiertelne na drogach woj. opolskiego w 2013r</dc:subject>
  <dc:creator>WRD KWP w Opolu</dc:creator>
  <cp:lastModifiedBy>685778</cp:lastModifiedBy>
  <cp:revision>1312</cp:revision>
  <dcterms:created xsi:type="dcterms:W3CDTF">2013-10-07T11:23:33Z</dcterms:created>
  <dcterms:modified xsi:type="dcterms:W3CDTF">2026-05-09T15:05:11Z</dcterms:modified>
</cp:coreProperties>
</file>