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71" r:id="rId2"/>
    <p:sldId id="274" r:id="rId3"/>
    <p:sldId id="259" r:id="rId4"/>
    <p:sldId id="277" r:id="rId5"/>
    <p:sldId id="256" r:id="rId6"/>
    <p:sldId id="280" r:id="rId7"/>
    <p:sldId id="262" r:id="rId8"/>
    <p:sldId id="281" r:id="rId9"/>
    <p:sldId id="263" r:id="rId10"/>
    <p:sldId id="282" r:id="rId11"/>
    <p:sldId id="264" r:id="rId12"/>
    <p:sldId id="283" r:id="rId13"/>
    <p:sldId id="265" r:id="rId14"/>
    <p:sldId id="284" r:id="rId15"/>
    <p:sldId id="266" r:id="rId16"/>
    <p:sldId id="285" r:id="rId17"/>
    <p:sldId id="267" r:id="rId18"/>
    <p:sldId id="286" r:id="rId19"/>
    <p:sldId id="268" r:id="rId20"/>
    <p:sldId id="287" r:id="rId21"/>
    <p:sldId id="261" r:id="rId22"/>
    <p:sldId id="279" r:id="rId23"/>
    <p:sldId id="260" r:id="rId24"/>
    <p:sldId id="278" r:id="rId25"/>
    <p:sldId id="269" r:id="rId26"/>
    <p:sldId id="288" r:id="rId27"/>
    <p:sldId id="270" r:id="rId28"/>
    <p:sldId id="275" r:id="rId29"/>
    <p:sldId id="276" r:id="rId30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vod5SYRWNxGrEPl8QKU8g==" hashData="UrxhLB6n1BvhTHWsgrHCJc5YFiXQDYH7czuIiNhMVVWEhbBG52JYEobWEl7j6/h9ag0VOcEE961T3wtyID3ov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0808"/>
    <a:srgbClr val="E4EFA3"/>
    <a:srgbClr val="F4AA9D"/>
    <a:srgbClr val="F0EDE6"/>
    <a:srgbClr val="D8E9EC"/>
    <a:srgbClr val="D7E9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A107856-5554-42FB-B03E-39F5DBC370BA}" styleName="Styl pośredni 4 — Ak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DA37D80-6434-44D0-A028-1B22A696006F}" styleName="Styl jasny 3 — Ak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Styl jasny 3 — Ak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tyl jasny 1 — Ak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Styl jasny 3 — Ak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Styl jasny 3 — Ak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31" autoAdjust="0"/>
    <p:restoredTop sz="96292" autoAdjust="0"/>
  </p:normalViewPr>
  <p:slideViewPr>
    <p:cSldViewPr>
      <p:cViewPr varScale="1">
        <p:scale>
          <a:sx n="147" d="100"/>
          <a:sy n="147" d="100"/>
        </p:scale>
        <p:origin x="118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126756A-1140-415A-B13F-AD74FEA9B869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/>
              <a:t>Kliknij, aby edytować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3AB2E0D-20D6-433F-93F7-7959D84A100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ymbol zastępczy obrazu slajd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/>
          </a:p>
        </p:txBody>
      </p:sp>
      <p:sp>
        <p:nvSpPr>
          <p:cNvPr id="15363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2261CAE-5B9E-41D0-A53E-C2FC14BBB9CA}" type="slidenum">
              <a:rPr lang="pl-PL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EDDDB-2873-4190-8966-C60ABA29226B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76635-FDB4-4735-8F41-6EA2D24409B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505DC-57DE-4F4D-B424-3A161CCC34F4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E580F-0351-4AE5-87BC-FD116D46C1E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A1753-0343-4AC3-AC47-F10813C0E49A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4A76D-F774-4057-AD15-BD167668F88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0BB50-A02F-4830-A9E1-36D54E49E607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F0E62-A83E-4E90-90D5-DF14F5E3588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7C46A-D72D-408A-B822-6D723ED42D8F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AB251-4BE3-4225-BC9A-9796E8C0000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94CE2-ECBE-412B-918E-5072FE39A054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9958B-1778-4FA0-ACAA-0B5D15FB4F7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A778C-7C58-40D0-931B-ED52C1456C12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4D5C9-1AD8-4544-B09A-2CBFEE8BD06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B27E0-C4AA-4887-9A1F-E20771702994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355E3-BB01-40C3-81AF-6BB95C5007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D0FC2-7A37-4E80-8419-7DF5E91586C5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B30FA-F041-4471-8803-46EC87114FA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80D38-CB41-43C5-8BE3-7F3D17F0B131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0719A-649D-4EB3-9BED-27078FC93C3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F8E99-D4B6-42D1-A6A6-505E4EDA825D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E166B-3F58-47E4-B35D-0719C76E7FE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00CA51B-E8DB-4669-A8A4-5BAF833BD94D}" type="datetimeFigureOut">
              <a:rPr lang="pl-PL"/>
              <a:pPr>
                <a:defRPr/>
              </a:pPr>
              <a:t>09-05-2026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5E83112-3A87-44A0-A679-A978B3A6325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23.xml"/><Relationship Id="rId3" Type="http://schemas.openxmlformats.org/officeDocument/2006/relationships/slide" Target="slide21.xml"/><Relationship Id="rId7" Type="http://schemas.openxmlformats.org/officeDocument/2006/relationships/slide" Target="slide9.xml"/><Relationship Id="rId12" Type="http://schemas.openxmlformats.org/officeDocument/2006/relationships/slide" Target="slide25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11" Type="http://schemas.openxmlformats.org/officeDocument/2006/relationships/slide" Target="slide27.xml"/><Relationship Id="rId5" Type="http://schemas.openxmlformats.org/officeDocument/2006/relationships/slide" Target="slide19.xml"/><Relationship Id="rId10" Type="http://schemas.openxmlformats.org/officeDocument/2006/relationships/slide" Target="slide11.xml"/><Relationship Id="rId4" Type="http://schemas.openxmlformats.org/officeDocument/2006/relationships/slide" Target="slide17.xml"/><Relationship Id="rId9" Type="http://schemas.openxmlformats.org/officeDocument/2006/relationships/slide" Target="slide15.xml"/><Relationship Id="rId1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slide" Target="slide5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10.jpe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Obraz 7" descr="ruch_drogowy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1071546"/>
            <a:ext cx="3643313" cy="276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pole tekstowe 1"/>
          <p:cNvSpPr txBox="1"/>
          <p:nvPr/>
        </p:nvSpPr>
        <p:spPr>
          <a:xfrm>
            <a:off x="0" y="0"/>
            <a:ext cx="9144000" cy="107721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1002">
            <a:schemeClr val="dk2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Verdana" pitchFamily="34" charset="0"/>
              </a:rPr>
              <a:t>KOMENDA WOJEWÓDZKA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Verdana" pitchFamily="34" charset="0"/>
              </a:rPr>
              <a:t>POLICJI W OPOLU</a:t>
            </a:r>
          </a:p>
        </p:txBody>
      </p:sp>
      <p:sp>
        <p:nvSpPr>
          <p:cNvPr id="14340" name="pole tekstowe 3"/>
          <p:cNvSpPr txBox="1">
            <a:spLocks noChangeArrowheads="1"/>
          </p:cNvSpPr>
          <p:nvPr/>
        </p:nvSpPr>
        <p:spPr bwMode="auto">
          <a:xfrm>
            <a:off x="-6509" y="6304002"/>
            <a:ext cx="293541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800" dirty="0">
                <a:latin typeface="Verdana" pitchFamily="34" charset="0"/>
              </a:rPr>
              <a:t>Wersja 2.1</a:t>
            </a:r>
          </a:p>
          <a:p>
            <a:r>
              <a:rPr lang="pl-PL" sz="800" dirty="0">
                <a:latin typeface="Verdana" pitchFamily="34" charset="0"/>
              </a:rPr>
              <a:t>Aktualizacja na dzień </a:t>
            </a:r>
            <a:r>
              <a:rPr lang="pl-PL" sz="800" dirty="0">
                <a:solidFill>
                  <a:srgbClr val="FF0000"/>
                </a:solidFill>
                <a:latin typeface="Verdana" pitchFamily="34" charset="0"/>
              </a:rPr>
              <a:t>09.05.2026 r. (dane wstępne)</a:t>
            </a:r>
          </a:p>
          <a:p>
            <a:r>
              <a:rPr lang="pl-PL" sz="800" dirty="0">
                <a:solidFill>
                  <a:srgbClr val="FF0000"/>
                </a:solidFill>
                <a:latin typeface="Verdana" pitchFamily="34" charset="0"/>
              </a:rPr>
              <a:t>(dane ostateczne – to dane po 30 dniu od zdarzenia)</a:t>
            </a:r>
          </a:p>
          <a:p>
            <a:r>
              <a:rPr lang="pl-PL" sz="800" dirty="0">
                <a:latin typeface="Verdana" pitchFamily="34" charset="0"/>
              </a:rPr>
              <a:t>Opracował: WRD KWP w Opolu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5857820" y="6334780"/>
            <a:ext cx="3286180" cy="52322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Instrukcja obsługi prezentacji.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Kliknij </a:t>
            </a:r>
            <a:r>
              <a:rPr lang="pl-PL" sz="1400" b="1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  <a:hlinkClick r:id="rId4" action="ppaction://hlinksldjump"/>
              </a:rPr>
              <a:t>TUTAJ!</a:t>
            </a:r>
            <a:endParaRPr lang="pl-PL" sz="1400" b="1" dirty="0">
              <a:ln w="1143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pic>
        <p:nvPicPr>
          <p:cNvPr id="14342" name="Obraz 9" descr="02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50" y="285750"/>
            <a:ext cx="7143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Obraz 1" descr="C:\Documents and Settings\Marzena Grzegorczyk\Pulpit\gwiazd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19990" y="142852"/>
            <a:ext cx="152401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ole tekstowe 9"/>
          <p:cNvSpPr txBox="1"/>
          <p:nvPr/>
        </p:nvSpPr>
        <p:spPr>
          <a:xfrm>
            <a:off x="0" y="3714752"/>
            <a:ext cx="9144000" cy="267765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800" b="1" spc="50" dirty="0">
                <a:ln w="11430">
                  <a:gradFill flip="none" rotWithShape="1">
                    <a:gsLst>
                      <a:gs pos="0">
                        <a:schemeClr val="tx1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2700000" scaled="0"/>
                    <a:tileRect/>
                  </a:gradFill>
                </a:ln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</a:rPr>
              <a:t>LOKALIZACJA WYPADKÓW DROGOWYCH ZE SKUTKIEM ŚMIERTELNYM Z UDZIAŁEM PIESZYCH NA DROGACH WOJEWÓDZTWA OPOLSKIEGO W 2026 ROKU.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Obraz 18" descr="ruch_drogowy przeźroczyste 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642938"/>
            <a:ext cx="7720013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ole tekstowe 8"/>
          <p:cNvSpPr txBox="1"/>
          <p:nvPr/>
        </p:nvSpPr>
        <p:spPr>
          <a:xfrm>
            <a:off x="0" y="285728"/>
            <a:ext cx="914400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</a:rPr>
              <a:t>Instrukcja poruszania się po prezentacji:</a:t>
            </a:r>
          </a:p>
        </p:txBody>
      </p:sp>
      <p:sp>
        <p:nvSpPr>
          <p:cNvPr id="16387" name="pole tekstowe 9"/>
          <p:cNvSpPr txBox="1">
            <a:spLocks noChangeArrowheads="1"/>
          </p:cNvSpPr>
          <p:nvPr/>
        </p:nvSpPr>
        <p:spPr bwMode="auto">
          <a:xfrm>
            <a:off x="15875" y="785813"/>
            <a:ext cx="9128125" cy="535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pl-PL">
                <a:cs typeface="Arial" pitchFamily="34" charset="0"/>
              </a:rPr>
              <a:t>Zaleca się poruszanie po prezentacji za pomocą myszki.</a:t>
            </a:r>
          </a:p>
          <a:p>
            <a:pPr marL="342900" indent="-342900">
              <a:buFontTx/>
              <a:buAutoNum type="arabicPeriod"/>
            </a:pPr>
            <a:r>
              <a:rPr lang="pl-PL">
                <a:cs typeface="Arial" pitchFamily="34" charset="0"/>
              </a:rPr>
              <a:t>W dolnej części każdego slajdu widnieją 2 przyciski: </a:t>
            </a:r>
          </a:p>
          <a:p>
            <a:pPr marL="342900" indent="-342900"/>
            <a:r>
              <a:rPr lang="pl-PL">
                <a:cs typeface="Arial" pitchFamily="34" charset="0"/>
              </a:rPr>
              <a:t> 		- przejdź do mapy województwa,</a:t>
            </a:r>
          </a:p>
          <a:p>
            <a:pPr marL="342900" indent="-342900"/>
            <a:r>
              <a:rPr lang="pl-PL">
                <a:cs typeface="Arial" pitchFamily="34" charset="0"/>
              </a:rPr>
              <a:t> 		- przejdź do instrukcji poruszania się po prezentacji.</a:t>
            </a:r>
          </a:p>
          <a:p>
            <a:pPr marL="342900" indent="-342900" algn="just">
              <a:buFontTx/>
              <a:buAutoNum type="arabicPeriod" startAt="3"/>
            </a:pPr>
            <a:r>
              <a:rPr lang="pl-PL">
                <a:cs typeface="Arial" pitchFamily="34" charset="0"/>
              </a:rPr>
              <a:t>Slajd z mapą województwa jest tak zbudowany, że po kliknięciu na obszar interesującego nas powiatu otworzy się slajd z mapą powiatu i szczegółową lokalizacją wypadków drogowych ze skutkiem śmiertelnym.</a:t>
            </a:r>
          </a:p>
          <a:p>
            <a:pPr marL="342900" indent="-342900" algn="just">
              <a:buFontTx/>
              <a:buAutoNum type="arabicPeriod" startAt="3"/>
            </a:pPr>
            <a:r>
              <a:rPr lang="pl-PL">
                <a:cs typeface="Arial" pitchFamily="34" charset="0"/>
              </a:rPr>
              <a:t>Jak najedziemy myszką na miejsce wypadku ze skutkiem śmiertelnym -      to pojawi się krótka informacja o zdarzeniu, a klikając na nim przejdziemy do slajdu                       z informacjami szczegółowymi. Przejść do slajdu z informacjami szczegółowymi można również naciskając przycisk -      .</a:t>
            </a:r>
            <a:endParaRPr lang="pl-PL" sz="800">
              <a:cs typeface="Arial" pitchFamily="34" charset="0"/>
            </a:endParaRPr>
          </a:p>
          <a:p>
            <a:pPr marL="342900" indent="-342900" algn="just">
              <a:buFontTx/>
              <a:buAutoNum type="arabicPeriod" startAt="3"/>
            </a:pPr>
            <a:r>
              <a:rPr lang="pl-PL">
                <a:cs typeface="Arial" pitchFamily="34" charset="0"/>
              </a:rPr>
              <a:t>Na slajdach z informacjami szczegółowymi widnieją przyciski:			- wróć do mapy powiatu,							- poprzedni slajd,								- kolejny slajd.</a:t>
            </a:r>
            <a:endParaRPr lang="pl-PL" sz="800">
              <a:cs typeface="Arial" pitchFamily="34" charset="0"/>
            </a:endParaRPr>
          </a:p>
          <a:p>
            <a:pPr marL="342900" indent="-342900" algn="just">
              <a:buFontTx/>
              <a:buAutoNum type="arabicPeriod" startAt="3"/>
            </a:pPr>
            <a:r>
              <a:rPr lang="pl-PL">
                <a:cs typeface="Arial" pitchFamily="34" charset="0"/>
              </a:rPr>
              <a:t>Oznaczenia:</a:t>
            </a:r>
          </a:p>
          <a:p>
            <a:pPr marL="342900" indent="-342900"/>
            <a:r>
              <a:rPr lang="pl-PL">
                <a:cs typeface="Arial" pitchFamily="34" charset="0"/>
              </a:rPr>
              <a:t>		DK  – droga krajowa			DP  – droga powiatowa</a:t>
            </a:r>
          </a:p>
          <a:p>
            <a:pPr marL="342900" indent="-342900"/>
            <a:r>
              <a:rPr lang="pl-PL">
                <a:cs typeface="Arial" pitchFamily="34" charset="0"/>
              </a:rPr>
              <a:t>		DW – droga wojewódzka			DG  – droga gminna</a:t>
            </a:r>
          </a:p>
          <a:p>
            <a:pPr marL="342900" indent="-342900" algn="ctr"/>
            <a:r>
              <a:rPr lang="pl-PL">
                <a:cs typeface="Arial" pitchFamily="34" charset="0"/>
              </a:rPr>
              <a:t>(140,1km) – kilometr i hektometr drogi</a:t>
            </a:r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642938" y="135731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Informacje 14">
            <a:hlinkClick r:id="" action="ppaction://noaction" highlightClick="1"/>
          </p:cNvPr>
          <p:cNvSpPr/>
          <p:nvPr/>
        </p:nvSpPr>
        <p:spPr>
          <a:xfrm>
            <a:off x="4214813" y="3571875"/>
            <a:ext cx="252412" cy="252413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7" name="Przycisk akcji: Pomoc 16">
            <a:hlinkClick r:id="rId5" action="ppaction://hlinksldjump" highlightClick="1"/>
          </p:cNvPr>
          <p:cNvSpPr/>
          <p:nvPr/>
        </p:nvSpPr>
        <p:spPr>
          <a:xfrm>
            <a:off x="642938" y="1643063"/>
            <a:ext cx="252412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Przycisk akcji: Do przodu lub Następny 15">
            <a:hlinkClick r:id="" action="ppaction://hlinkshowjump?jump=nextslide" highlightClick="1"/>
          </p:cNvPr>
          <p:cNvSpPr/>
          <p:nvPr/>
        </p:nvSpPr>
        <p:spPr>
          <a:xfrm>
            <a:off x="571500" y="4714875"/>
            <a:ext cx="360363" cy="252413"/>
          </a:xfrm>
          <a:prstGeom prst="actionButtonForwardNext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dirty="0"/>
          </a:p>
        </p:txBody>
      </p:sp>
      <p:sp>
        <p:nvSpPr>
          <p:cNvPr id="18" name="Przycisk akcji: Wstecz lub Poprzedni 17">
            <a:hlinkClick r:id="" action="ppaction://hlinkshowjump?jump=previousslide" highlightClick="1"/>
          </p:cNvPr>
          <p:cNvSpPr/>
          <p:nvPr/>
        </p:nvSpPr>
        <p:spPr>
          <a:xfrm>
            <a:off x="571500" y="4429125"/>
            <a:ext cx="360363" cy="252413"/>
          </a:xfrm>
          <a:prstGeom prst="actionButtonBackPrevious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0" name="Przycisk akcji: Powrót 19">
            <a:hlinkClick r:id="" action="ppaction://hlinkshowjump?jump=previousslide" highlightClick="1"/>
          </p:cNvPr>
          <p:cNvSpPr/>
          <p:nvPr/>
        </p:nvSpPr>
        <p:spPr>
          <a:xfrm>
            <a:off x="642938" y="4143375"/>
            <a:ext cx="252412" cy="252413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6395" name="Picture 3" descr="C:\Documents and Settings\Tomek\Pulpit\WRD\prezentacja mapa województwa\gify\02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86688" y="2714625"/>
            <a:ext cx="280987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50" y="0"/>
            <a:ext cx="7349058" cy="6858000"/>
          </a:xfrm>
          <a:prstGeom prst="rect">
            <a:avLst/>
          </a:prstGeom>
        </p:spPr>
      </p:pic>
      <p:sp>
        <p:nvSpPr>
          <p:cNvPr id="17414" name="pole tekstowe 180"/>
          <p:cNvSpPr txBox="1">
            <a:spLocks noChangeArrowheads="1"/>
          </p:cNvSpPr>
          <p:nvPr/>
        </p:nvSpPr>
        <p:spPr bwMode="auto">
          <a:xfrm>
            <a:off x="285750" y="6072188"/>
            <a:ext cx="609600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900">
                <a:latin typeface="Calibri" pitchFamily="34" charset="0"/>
              </a:rPr>
              <a:t>Legenda:</a:t>
            </a:r>
          </a:p>
        </p:txBody>
      </p:sp>
      <p:sp>
        <p:nvSpPr>
          <p:cNvPr id="17415" name="pole tekstowe 181"/>
          <p:cNvSpPr txBox="1">
            <a:spLocks noChangeArrowheads="1"/>
          </p:cNvSpPr>
          <p:nvPr/>
        </p:nvSpPr>
        <p:spPr bwMode="auto">
          <a:xfrm>
            <a:off x="467544" y="6237312"/>
            <a:ext cx="1785938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l-PL" sz="800" dirty="0">
                <a:latin typeface="Calibri" pitchFamily="34" charset="0"/>
              </a:rPr>
              <a:t>-  wypadek ze skutkiem śmiertelnym</a:t>
            </a:r>
          </a:p>
        </p:txBody>
      </p:sp>
      <p:sp>
        <p:nvSpPr>
          <p:cNvPr id="34" name="Elipsa 33"/>
          <p:cNvSpPr/>
          <p:nvPr/>
        </p:nvSpPr>
        <p:spPr>
          <a:xfrm>
            <a:off x="323528" y="6309320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44" name="Elipsa 43">
            <a:hlinkClick r:id="rId3" action="ppaction://hlinksldjump"/>
          </p:cNvPr>
          <p:cNvSpPr/>
          <p:nvPr/>
        </p:nvSpPr>
        <p:spPr>
          <a:xfrm>
            <a:off x="4126660" y="3222244"/>
            <a:ext cx="1079500" cy="258928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8" name="Elipsa 7">
            <a:hlinkClick r:id="rId3" action="ppaction://hlinksldjump"/>
          </p:cNvPr>
          <p:cNvSpPr/>
          <p:nvPr/>
        </p:nvSpPr>
        <p:spPr>
          <a:xfrm>
            <a:off x="4187227" y="1777965"/>
            <a:ext cx="727075" cy="649287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7" name="Elipsa 56">
            <a:hlinkClick r:id="rId4" action="ppaction://hlinksldjump"/>
          </p:cNvPr>
          <p:cNvSpPr/>
          <p:nvPr/>
        </p:nvSpPr>
        <p:spPr>
          <a:xfrm rot="5400000">
            <a:off x="3663156" y="3617119"/>
            <a:ext cx="512763" cy="568325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9" name="Elipsa 58">
            <a:hlinkClick r:id="rId3" action="ppaction://hlinksldjump"/>
          </p:cNvPr>
          <p:cNvSpPr/>
          <p:nvPr/>
        </p:nvSpPr>
        <p:spPr>
          <a:xfrm>
            <a:off x="3563888" y="3284984"/>
            <a:ext cx="936625" cy="287338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Elipsa 8">
            <a:hlinkClick r:id="rId3" action="ppaction://hlinksldjump"/>
          </p:cNvPr>
          <p:cNvSpPr/>
          <p:nvPr/>
        </p:nvSpPr>
        <p:spPr>
          <a:xfrm>
            <a:off x="4105105" y="2639097"/>
            <a:ext cx="576263" cy="761552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6" name="Elipsa 5">
            <a:hlinkClick r:id="rId5" action="ppaction://hlinksldjump"/>
          </p:cNvPr>
          <p:cNvSpPr/>
          <p:nvPr/>
        </p:nvSpPr>
        <p:spPr>
          <a:xfrm>
            <a:off x="6479835" y="416442"/>
            <a:ext cx="1411288" cy="2568575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1" name="Elipsa 20">
            <a:hlinkClick r:id="rId3" action="ppaction://hlinksldjump"/>
          </p:cNvPr>
          <p:cNvSpPr/>
          <p:nvPr/>
        </p:nvSpPr>
        <p:spPr>
          <a:xfrm>
            <a:off x="5504377" y="2933318"/>
            <a:ext cx="503238" cy="647700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2" name="Elipsa 11">
            <a:hlinkClick r:id="rId6" action="ppaction://hlinksldjump"/>
          </p:cNvPr>
          <p:cNvSpPr/>
          <p:nvPr/>
        </p:nvSpPr>
        <p:spPr>
          <a:xfrm>
            <a:off x="4484811" y="3640275"/>
            <a:ext cx="1439863" cy="792163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7" name="Elipsa 6">
            <a:hlinkClick r:id="rId3" action="ppaction://hlinksldjump"/>
          </p:cNvPr>
          <p:cNvSpPr/>
          <p:nvPr/>
        </p:nvSpPr>
        <p:spPr>
          <a:xfrm>
            <a:off x="5504376" y="2201052"/>
            <a:ext cx="884093" cy="852488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Elipsa 12">
            <a:hlinkClick r:id="rId7" action="ppaction://hlinksldjump"/>
          </p:cNvPr>
          <p:cNvSpPr/>
          <p:nvPr/>
        </p:nvSpPr>
        <p:spPr>
          <a:xfrm>
            <a:off x="5291461" y="4564112"/>
            <a:ext cx="1591850" cy="1016000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5" name="Elipsa 15">
            <a:hlinkClick r:id="rId4" action="ppaction://hlinksldjump"/>
          </p:cNvPr>
          <p:cNvSpPr/>
          <p:nvPr/>
        </p:nvSpPr>
        <p:spPr>
          <a:xfrm rot="5400000">
            <a:off x="1864227" y="3728116"/>
            <a:ext cx="800671" cy="1800200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6" name="Elipsa 7">
            <a:hlinkClick r:id="rId3" action="ppaction://hlinksldjump"/>
          </p:cNvPr>
          <p:cNvSpPr/>
          <p:nvPr/>
        </p:nvSpPr>
        <p:spPr>
          <a:xfrm>
            <a:off x="5140839" y="1512740"/>
            <a:ext cx="727075" cy="875573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7" name="Elipsa 8">
            <a:hlinkClick r:id="rId3" action="ppaction://hlinksldjump"/>
          </p:cNvPr>
          <p:cNvSpPr/>
          <p:nvPr/>
        </p:nvSpPr>
        <p:spPr>
          <a:xfrm>
            <a:off x="3480547" y="2733428"/>
            <a:ext cx="576263" cy="544015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4872859" y="2784962"/>
            <a:ext cx="501326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OPOLE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Prostokąt 28"/>
          <p:cNvSpPr/>
          <p:nvPr/>
        </p:nvSpPr>
        <p:spPr>
          <a:xfrm>
            <a:off x="2515502" y="3844677"/>
            <a:ext cx="515396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NYSA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Elipsa 15">
            <a:hlinkClick r:id="rId4" action="ppaction://hlinksldjump"/>
          </p:cNvPr>
          <p:cNvSpPr/>
          <p:nvPr/>
        </p:nvSpPr>
        <p:spPr>
          <a:xfrm rot="5400000">
            <a:off x="2098755" y="2404499"/>
            <a:ext cx="800671" cy="2705657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3130438" y="1717688"/>
            <a:ext cx="501326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BRZEG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Elipsa 16">
            <a:hlinkClick r:id="rId8" action="ppaction://hlinksldjump"/>
          </p:cNvPr>
          <p:cNvSpPr/>
          <p:nvPr/>
        </p:nvSpPr>
        <p:spPr>
          <a:xfrm>
            <a:off x="2360312" y="1271435"/>
            <a:ext cx="1709753" cy="1581501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1" name="Prostokąt 30"/>
          <p:cNvSpPr/>
          <p:nvPr/>
        </p:nvSpPr>
        <p:spPr>
          <a:xfrm>
            <a:off x="4105105" y="698176"/>
            <a:ext cx="713389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NAMYSŁÓW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lipsa 2">
            <a:hlinkClick r:id="rId9" action="ppaction://hlinksldjump"/>
          </p:cNvPr>
          <p:cNvSpPr/>
          <p:nvPr/>
        </p:nvSpPr>
        <p:spPr>
          <a:xfrm>
            <a:off x="3641471" y="191000"/>
            <a:ext cx="1579567" cy="1414462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2" name="Prostokąt 31"/>
          <p:cNvSpPr/>
          <p:nvPr/>
        </p:nvSpPr>
        <p:spPr>
          <a:xfrm>
            <a:off x="5861038" y="1333161"/>
            <a:ext cx="737577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KLUCZBORK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Elipsa 4">
            <a:hlinkClick r:id="rId10" action="ppaction://hlinksldjump"/>
          </p:cNvPr>
          <p:cNvSpPr/>
          <p:nvPr/>
        </p:nvSpPr>
        <p:spPr>
          <a:xfrm>
            <a:off x="5328370" y="324910"/>
            <a:ext cx="1438270" cy="1631950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3" name="Prostokąt 32"/>
          <p:cNvSpPr/>
          <p:nvPr/>
        </p:nvSpPr>
        <p:spPr>
          <a:xfrm>
            <a:off x="6858006" y="1677513"/>
            <a:ext cx="626195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OLESNO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Prostokąt 34"/>
          <p:cNvSpPr/>
          <p:nvPr/>
        </p:nvSpPr>
        <p:spPr>
          <a:xfrm>
            <a:off x="6147972" y="3593504"/>
            <a:ext cx="663725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STRZELCE OPOLSKIE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Elipsa 10">
            <a:hlinkClick r:id="rId11" action="ppaction://hlinksldjump"/>
          </p:cNvPr>
          <p:cNvSpPr/>
          <p:nvPr/>
        </p:nvSpPr>
        <p:spPr>
          <a:xfrm>
            <a:off x="6021263" y="3005436"/>
            <a:ext cx="1846263" cy="1368425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6" name="Prostokąt 35"/>
          <p:cNvSpPr/>
          <p:nvPr/>
        </p:nvSpPr>
        <p:spPr>
          <a:xfrm>
            <a:off x="5755996" y="4732952"/>
            <a:ext cx="1218012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KĘDZIERZYN-KOŹLE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Prostokąt 36"/>
          <p:cNvSpPr/>
          <p:nvPr/>
        </p:nvSpPr>
        <p:spPr>
          <a:xfrm>
            <a:off x="4921404" y="3988080"/>
            <a:ext cx="834592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KRAPKOWICE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Prostokąt 37"/>
          <p:cNvSpPr/>
          <p:nvPr/>
        </p:nvSpPr>
        <p:spPr>
          <a:xfrm>
            <a:off x="3381101" y="4758262"/>
            <a:ext cx="592023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PRUDNIK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Elipsa 14">
            <a:hlinkClick r:id="rId12" action="ppaction://hlinksldjump"/>
          </p:cNvPr>
          <p:cNvSpPr/>
          <p:nvPr/>
        </p:nvSpPr>
        <p:spPr>
          <a:xfrm>
            <a:off x="3275856" y="4330167"/>
            <a:ext cx="1844181" cy="726101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9" name="Prostokąt 38"/>
          <p:cNvSpPr/>
          <p:nvPr/>
        </p:nvSpPr>
        <p:spPr>
          <a:xfrm>
            <a:off x="4406198" y="5479745"/>
            <a:ext cx="855142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GŁUBCZYCE</a:t>
            </a:r>
            <a:endParaRPr lang="pl-PL" sz="9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Prostokąt 39"/>
          <p:cNvSpPr/>
          <p:nvPr/>
        </p:nvSpPr>
        <p:spPr>
          <a:xfrm>
            <a:off x="1520599" y="1605462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WOJ. DOLNOŚLĄSKIE</a:t>
            </a:r>
            <a:endParaRPr lang="pl-PL" sz="9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Prostokąt 41"/>
          <p:cNvSpPr/>
          <p:nvPr/>
        </p:nvSpPr>
        <p:spPr>
          <a:xfrm>
            <a:off x="4778680" y="-31695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WOJ. WIELKOPOLSKIE</a:t>
            </a:r>
            <a:endParaRPr lang="pl-PL" sz="9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Prostokąt 42"/>
          <p:cNvSpPr/>
          <p:nvPr/>
        </p:nvSpPr>
        <p:spPr>
          <a:xfrm>
            <a:off x="6811697" y="100512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WOJ. ŁÓDZKIE</a:t>
            </a:r>
            <a:endParaRPr lang="pl-PL" sz="9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Prostokąt 44"/>
          <p:cNvSpPr/>
          <p:nvPr/>
        </p:nvSpPr>
        <p:spPr>
          <a:xfrm>
            <a:off x="7185479" y="4205501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WOJ. ŚLĄSKIE</a:t>
            </a:r>
            <a:endParaRPr lang="pl-PL" sz="9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Prostokąt 45"/>
          <p:cNvSpPr/>
          <p:nvPr/>
        </p:nvSpPr>
        <p:spPr>
          <a:xfrm>
            <a:off x="2395929" y="5332849"/>
            <a:ext cx="1191010" cy="2000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REPUBLIKA CZESKA</a:t>
            </a:r>
            <a:endParaRPr lang="pl-PL" sz="900" b="0" cap="none" spc="0" dirty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Elipsa 33"/>
          <p:cNvSpPr/>
          <p:nvPr/>
        </p:nvSpPr>
        <p:spPr>
          <a:xfrm>
            <a:off x="5089075" y="2721060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Elipsa 9">
            <a:hlinkClick r:id="rId13" action="ppaction://hlinksldjump"/>
          </p:cNvPr>
          <p:cNvSpPr/>
          <p:nvPr/>
        </p:nvSpPr>
        <p:spPr>
          <a:xfrm>
            <a:off x="4818494" y="2630741"/>
            <a:ext cx="649288" cy="496378"/>
          </a:xfrm>
          <a:prstGeom prst="ellipse">
            <a:avLst/>
          </a:prstGeom>
          <a:solidFill>
            <a:schemeClr val="accent2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48" name="Elipsa 33"/>
          <p:cNvSpPr/>
          <p:nvPr/>
        </p:nvSpPr>
        <p:spPr>
          <a:xfrm>
            <a:off x="4623680" y="5391666"/>
            <a:ext cx="144463" cy="1444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Elipsa 13">
            <a:hlinkClick r:id="rId14" action="ppaction://hlinksldjump"/>
          </p:cNvPr>
          <p:cNvSpPr/>
          <p:nvPr/>
        </p:nvSpPr>
        <p:spPr>
          <a:xfrm>
            <a:off x="4155113" y="5178512"/>
            <a:ext cx="1357312" cy="1439862"/>
          </a:xfrm>
          <a:prstGeom prst="ellipse">
            <a:avLst/>
          </a:prstGeom>
          <a:solidFill>
            <a:srgbClr val="080808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6" y="0"/>
            <a:ext cx="7344816" cy="6858000"/>
          </a:xfrm>
          <a:prstGeom prst="rect">
            <a:avLst/>
          </a:prstGeom>
        </p:spPr>
      </p:pic>
      <p:graphicFrame>
        <p:nvGraphicFramePr>
          <p:cNvPr id="7" name="Group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9168757"/>
              </p:ext>
            </p:extLst>
          </p:nvPr>
        </p:nvGraphicFramePr>
        <p:xfrm>
          <a:off x="1357313" y="1785102"/>
          <a:ext cx="6451600" cy="4956265"/>
        </p:xfrm>
        <a:graphic>
          <a:graphicData uri="http://schemas.openxmlformats.org/drawingml/2006/table">
            <a:tbl>
              <a:tblPr/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8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67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98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Powiat</a:t>
                      </a:r>
                      <a:endParaRPr kumimoji="0" lang="pl-PL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Wypadki</a:t>
                      </a:r>
                      <a:endParaRPr kumimoji="0" lang="pl-PL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Zabici</a:t>
                      </a:r>
                      <a:endParaRPr kumimoji="0" lang="pl-PL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brzeski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głubczycki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66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kędzierzyńsko-kozielski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kluczborski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2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krapkowicki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namysłowski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66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nyski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6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oleski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66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opolski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159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Opole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(miasto na prawach powiatu)</a:t>
                      </a:r>
                      <a:endParaRPr kumimoji="0" lang="pl-PL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93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prudnicki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6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strzelecki</a:t>
                      </a:r>
                      <a:endParaRPr kumimoji="0" lang="pl-P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6081" marR="66081" marT="0" marB="0"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" name="Przycisk akcji: Strona główna 7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4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Symbol zastępczy zawartości 2"/>
          <p:cNvSpPr txBox="1">
            <a:spLocks/>
          </p:cNvSpPr>
          <p:nvPr/>
        </p:nvSpPr>
        <p:spPr bwMode="auto">
          <a:xfrm>
            <a:off x="0" y="0"/>
            <a:ext cx="9144000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200" b="1" dirty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W województwie opolskim,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200" b="1" dirty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od początku roku do daty aktualizacji mapy, odnotowano 2 wypadki drogowe ze skutkiem śmiertelnym z udziałem pieszych,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200" b="1" dirty="0">
                <a:blipFill>
                  <a:blip r:embed="rId5"/>
                  <a:tile tx="0" ty="0" sx="100000" sy="100000" flip="none" algn="tl"/>
                </a:blipFill>
                <a:latin typeface="Verdana" pitchFamily="34" charset="0"/>
              </a:rPr>
              <a:t>w których zginęło 2 pieszych.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zycisk akcji: Informacje 4">
            <a:hlinkClick r:id="rId2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Strona główna 14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Przycisk akcji: Pomoc 15">
            <a:hlinkClick r:id="rId4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984776" cy="68580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984776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brzeski</a:t>
            </a:r>
          </a:p>
        </p:txBody>
      </p:sp>
      <p:sp>
        <p:nvSpPr>
          <p:cNvPr id="4" name="Przycisk akcji: Strona główna 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5587" cy="257175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0484" name="pole tekstowe 8"/>
          <p:cNvSpPr txBox="1">
            <a:spLocks noChangeArrowheads="1"/>
          </p:cNvSpPr>
          <p:nvPr/>
        </p:nvSpPr>
        <p:spPr bwMode="auto">
          <a:xfrm>
            <a:off x="0" y="620713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3" name="Przycisk akcji: Powrót 12">
            <a:hlinkClick r:id="rId5" action="ppaction://hlinksldjump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6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zycisk akcji: Informacje 4">
            <a:hlinkClick r:id="rId2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8" name="Przycisk akcji: Strona główna 7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4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619" y="0"/>
            <a:ext cx="7128792" cy="6858000"/>
          </a:xfrm>
          <a:prstGeom prst="rect">
            <a:avLst/>
          </a:prstGeom>
        </p:spPr>
      </p:pic>
      <p:pic>
        <p:nvPicPr>
          <p:cNvPr id="6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2420888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>
            <a:hlinkClick r:id="rId2" action="ppaction://hlinksldjump" tooltip="22.03.2026 r. godz. 2:59 - m. Głubczyce, skrzyżowanie ul. Powstańców Sląskich z ul. Parkową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4355976" y="2420888"/>
            <a:ext cx="288925" cy="284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12" y="0"/>
            <a:ext cx="7133034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głubczycki</a:t>
            </a:r>
          </a:p>
        </p:txBody>
      </p:sp>
      <p:sp>
        <p:nvSpPr>
          <p:cNvPr id="22531" name="pole tekstowe 8"/>
          <p:cNvSpPr txBox="1">
            <a:spLocks noChangeArrowheads="1"/>
          </p:cNvSpPr>
          <p:nvPr/>
        </p:nvSpPr>
        <p:spPr bwMode="auto">
          <a:xfrm>
            <a:off x="0" y="692696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1 				Zabitych – 1</a:t>
            </a:r>
            <a:endParaRPr lang="pl-PL" sz="2000" dirty="0">
              <a:cs typeface="Arial" pitchFamily="34" charset="0"/>
            </a:endParaRPr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3435948"/>
              </p:ext>
            </p:extLst>
          </p:nvPr>
        </p:nvGraphicFramePr>
        <p:xfrm>
          <a:off x="179512" y="1268760"/>
          <a:ext cx="8715434" cy="19710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22.03.2026 r. godz. 02:59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m. Głubczyce, skrzyżowanie </a:t>
                      </a:r>
                      <a:b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ul. Powstańców Śląskich z ul. Parkową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pieszego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 - pieszy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(pieszy) 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inne przyczyny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sprawca: kierujący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obszar: zabudowany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zdarzenie zaistniało w porze: nocnej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zdarzenie zaistniało na przejściu dla pieszych: NIE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pieszy posiadał elementy odblaskowe: niewymagane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Pomoc 13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0100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Przycisk akcji: Strona główna 10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2" name="Przycisk akcji: Pomoc 11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01000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kędzierzyńsko – kozielski</a:t>
            </a:r>
          </a:p>
        </p:txBody>
      </p:sp>
      <p:sp>
        <p:nvSpPr>
          <p:cNvPr id="24579" name="pole tekstowe 8"/>
          <p:cNvSpPr txBox="1">
            <a:spLocks noChangeArrowheads="1"/>
          </p:cNvSpPr>
          <p:nvPr/>
        </p:nvSpPr>
        <p:spPr bwMode="auto">
          <a:xfrm>
            <a:off x="15144" y="6405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zycisk akcji: Pomoc 9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0"/>
            <a:ext cx="706693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0"/>
            <a:ext cx="7056784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kluczborski</a:t>
            </a:r>
          </a:p>
        </p:txBody>
      </p:sp>
      <p:sp>
        <p:nvSpPr>
          <p:cNvPr id="26627" name="pole tekstowe 7"/>
          <p:cNvSpPr txBox="1">
            <a:spLocks noChangeArrowheads="1"/>
          </p:cNvSpPr>
          <p:nvPr/>
        </p:nvSpPr>
        <p:spPr bwMode="auto">
          <a:xfrm>
            <a:off x="0" y="642918"/>
            <a:ext cx="914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0"/>
            <a:ext cx="864426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0"/>
            <a:ext cx="8642524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krapkowicki</a:t>
            </a:r>
          </a:p>
        </p:txBody>
      </p:sp>
      <p:sp>
        <p:nvSpPr>
          <p:cNvPr id="28675" name="pole tekstowe 8"/>
          <p:cNvSpPr txBox="1">
            <a:spLocks noChangeArrowheads="1"/>
          </p:cNvSpPr>
          <p:nvPr/>
        </p:nvSpPr>
        <p:spPr bwMode="auto">
          <a:xfrm>
            <a:off x="0" y="764704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zycisk akcji: Informacje 5">
            <a:hlinkClick r:id="rId2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4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731514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494" y="0"/>
            <a:ext cx="7295256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namysłowski</a:t>
            </a:r>
          </a:p>
        </p:txBody>
      </p:sp>
      <p:sp>
        <p:nvSpPr>
          <p:cNvPr id="30723" name="pole tekstowe 8"/>
          <p:cNvSpPr txBox="1">
            <a:spLocks noChangeArrowheads="1"/>
          </p:cNvSpPr>
          <p:nvPr/>
        </p:nvSpPr>
        <p:spPr bwMode="auto">
          <a:xfrm>
            <a:off x="0" y="71437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Pomoc 13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9" name="Przycisk akcji: Strona główna 18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0" name="Przycisk akcji: Pomoc 19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2771" name="pole tekstowe 8"/>
          <p:cNvSpPr txBox="1">
            <a:spLocks noChangeArrowheads="1"/>
          </p:cNvSpPr>
          <p:nvPr/>
        </p:nvSpPr>
        <p:spPr bwMode="auto">
          <a:xfrm>
            <a:off x="15776" y="546725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22" name="Przycisk akcji: Powrót 2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3" name="Przycisk akcji: Strona główna 22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4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nyski</a:t>
            </a:r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0"/>
            <a:ext cx="5904656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zycisk akcji: Strona główna 9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Przycisk akcji: Pomoc 10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0"/>
            <a:ext cx="5904656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oleski</a:t>
            </a:r>
          </a:p>
        </p:txBody>
      </p:sp>
      <p:sp>
        <p:nvSpPr>
          <p:cNvPr id="35843" name="pole tekstowe 8"/>
          <p:cNvSpPr txBox="1">
            <a:spLocks noChangeArrowheads="1"/>
          </p:cNvSpPr>
          <p:nvPr/>
        </p:nvSpPr>
        <p:spPr bwMode="auto">
          <a:xfrm>
            <a:off x="0" y="57148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Przycisk akcji: Pomoc 10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6" name="Tabel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Przycisk akcji: Informacje 4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7" name="Przycisk akcji: Strona główna 26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8" name="Przycisk akcji: Pomoc 27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opolski</a:t>
            </a:r>
          </a:p>
        </p:txBody>
      </p:sp>
      <p:sp>
        <p:nvSpPr>
          <p:cNvPr id="37891" name="pole tekstowe 10"/>
          <p:cNvSpPr txBox="1">
            <a:spLocks noChangeArrowheads="1"/>
          </p:cNvSpPr>
          <p:nvPr/>
        </p:nvSpPr>
        <p:spPr bwMode="auto">
          <a:xfrm>
            <a:off x="0" y="555492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5" name="Przycisk akcji: Powrót 14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Przycisk akcji: Strona główna 15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zycisk akcji: Pomoc 9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4" name="Tabe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0"/>
            <a:ext cx="7488832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1" name="Przycisk akcji: Strona główna 10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2" name="Przycisk akcji: Pomoc 11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7" name="Picture 3" descr="C:\Documents and Settings\Tomek\Pulpit\WRD\prezentacja mapa województwa\gify\027.gif">
            <a:extLst>
              <a:ext uri="{FF2B5EF4-FFF2-40B4-BE49-F238E27FC236}">
                <a16:creationId xmlns:a16="http://schemas.microsoft.com/office/drawing/2014/main" id="{81683FB6-CFE7-4FE5-9B51-11FF0ABB72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6096" y="3573016"/>
            <a:ext cx="288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ole tekstowe 7">
            <a:hlinkClick r:id="rId3" action="ppaction://hlinksldjump" tooltip="04.03.2026 r. godz. 12:42 - m. Opole, ul. Romana Horoszkiewicza 4, zabitych - 1"/>
            <a:extLst>
              <a:ext uri="{FF2B5EF4-FFF2-40B4-BE49-F238E27FC236}">
                <a16:creationId xmlns:a16="http://schemas.microsoft.com/office/drawing/2014/main" id="{B6916BB4-2592-44B4-8562-17EF0B1FA104}"/>
              </a:ext>
            </a:extLst>
          </p:cNvPr>
          <p:cNvSpPr txBox="1"/>
          <p:nvPr/>
        </p:nvSpPr>
        <p:spPr>
          <a:xfrm>
            <a:off x="5436096" y="3573016"/>
            <a:ext cx="303213" cy="284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72008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010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</a:rPr>
              <a:t>Opole</a:t>
            </a:r>
            <a:b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</a:rPr>
            </a:b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</a:rPr>
              <a:t>(miasto na prawach powiatu)</a:t>
            </a:r>
          </a:p>
        </p:txBody>
      </p:sp>
      <p:sp>
        <p:nvSpPr>
          <p:cNvPr id="39939" name="pole tekstowe 7"/>
          <p:cNvSpPr txBox="1">
            <a:spLocks noChangeArrowheads="1"/>
          </p:cNvSpPr>
          <p:nvPr/>
        </p:nvSpPr>
        <p:spPr bwMode="auto">
          <a:xfrm>
            <a:off x="0" y="90872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1 				Zabitych – 1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5" name="Przycisk akcji: Powrót 14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6" name="Przycisk akcji: Strona główna 15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2324319"/>
              </p:ext>
            </p:extLst>
          </p:nvPr>
        </p:nvGraphicFramePr>
        <p:xfrm>
          <a:off x="212025" y="1340768"/>
          <a:ext cx="8715434" cy="2138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04.03.2026 r. godz. 12:42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m. Opole, </a:t>
                      </a:r>
                      <a:b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ul. Romana </a:t>
                      </a:r>
                      <a:r>
                        <a:rPr kumimoji="0" lang="pl-PL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Horoszkiewicza</a:t>
                      </a: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najechanie na pieszego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uczestnicy: samochód osobowy – pieszy</a:t>
                      </a:r>
                      <a:endParaRPr kumimoji="0" lang="pl-PL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zabitych – 1 (pieszy)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przyczyny: nieustąpienie pierwszeństwa pieszemu na przejściu  </a:t>
                      </a:r>
                      <a:b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dla pieszych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sprawca: kierujący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obszar: zabudowany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zdarzenie zaistniało w porze: dziennej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zdarzenie zaistniało na przejściu dla pieszych: TAK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pl-PL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pieszy posiadał elementy odblaskowe: niewymagane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Przycisk akcji: Informacje 5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Strona główna 8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0" name="Przycisk akcji: Pomoc 9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prudnicki</a:t>
            </a:r>
          </a:p>
        </p:txBody>
      </p:sp>
      <p:sp>
        <p:nvSpPr>
          <p:cNvPr id="41987" name="pole tekstowe 8"/>
          <p:cNvSpPr txBox="1">
            <a:spLocks noChangeArrowheads="1"/>
          </p:cNvSpPr>
          <p:nvPr/>
        </p:nvSpPr>
        <p:spPr bwMode="auto">
          <a:xfrm>
            <a:off x="0" y="62068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2" name="Przycisk akcji: Powrót 11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3" name="Przycisk akcji: Strona główna 12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9" name="Przycisk akcji: Pomoc 8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628915"/>
              </p:ext>
            </p:extLst>
          </p:nvPr>
        </p:nvGraphicFramePr>
        <p:xfrm>
          <a:off x="214283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" y="0"/>
            <a:ext cx="7896226" cy="6858000"/>
          </a:xfrm>
          <a:prstGeom prst="rect">
            <a:avLst/>
          </a:prstGeom>
        </p:spPr>
      </p:pic>
      <p:sp>
        <p:nvSpPr>
          <p:cNvPr id="10" name="Przycisk akcji: Informacje 9">
            <a:hlinkClick r:id="rId3" action="ppaction://hlinksldjump" highlightClick="1"/>
          </p:cNvPr>
          <p:cNvSpPr/>
          <p:nvPr/>
        </p:nvSpPr>
        <p:spPr>
          <a:xfrm>
            <a:off x="8286750" y="6215063"/>
            <a:ext cx="252413" cy="252412"/>
          </a:xfrm>
          <a:prstGeom prst="actionButtonInformati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" y="0"/>
            <a:ext cx="7889502" cy="685800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0" y="214290"/>
            <a:ext cx="9144000" cy="50004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b="1" dirty="0">
                <a:blipFill>
                  <a:blip r:embed="rId3"/>
                  <a:tile tx="0" ty="0" sx="100000" sy="100000" flip="none" algn="tl"/>
                </a:blipFill>
                <a:latin typeface="Verdana" pitchFamily="34" charset="0"/>
                <a:ea typeface="+mj-ea"/>
                <a:cs typeface="+mj-cs"/>
              </a:rPr>
              <a:t>Powiat strzelecki</a:t>
            </a:r>
          </a:p>
        </p:txBody>
      </p:sp>
      <p:sp>
        <p:nvSpPr>
          <p:cNvPr id="44035" name="pole tekstowe 8"/>
          <p:cNvSpPr txBox="1">
            <a:spLocks noChangeArrowheads="1"/>
          </p:cNvSpPr>
          <p:nvPr/>
        </p:nvSpPr>
        <p:spPr bwMode="auto">
          <a:xfrm>
            <a:off x="0" y="85725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 b="1" dirty="0">
                <a:cs typeface="Arial" pitchFamily="34" charset="0"/>
              </a:rPr>
              <a:t>Wypadki – 0 				Zabitych – 0</a:t>
            </a:r>
            <a:endParaRPr lang="pl-PL" sz="2000" dirty="0">
              <a:cs typeface="Arial" pitchFamily="34" charset="0"/>
            </a:endParaRPr>
          </a:p>
        </p:txBody>
      </p:sp>
      <p:sp>
        <p:nvSpPr>
          <p:cNvPr id="13" name="Przycisk akcji: Powrót 12">
            <a:hlinkClick r:id="" action="ppaction://hlinkshowjump?jump=previousslide" highlightClick="1"/>
          </p:cNvPr>
          <p:cNvSpPr/>
          <p:nvPr/>
        </p:nvSpPr>
        <p:spPr>
          <a:xfrm>
            <a:off x="642938" y="6215063"/>
            <a:ext cx="252412" cy="252412"/>
          </a:xfrm>
          <a:prstGeom prst="actionButtonReturn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</a:gra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4" name="Przycisk akcji: Strona główna 13">
            <a:hlinkClick r:id="rId4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15" name="Przycisk akcji: Pomoc 14">
            <a:hlinkClick r:id="rId5" action="ppaction://hlinksldjump" highlightClick="1"/>
          </p:cNvPr>
          <p:cNvSpPr/>
          <p:nvPr/>
        </p:nvSpPr>
        <p:spPr>
          <a:xfrm>
            <a:off x="8715375" y="6215063"/>
            <a:ext cx="252413" cy="252412"/>
          </a:xfrm>
          <a:prstGeom prst="actionButtonHelp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48705"/>
              </p:ext>
            </p:extLst>
          </p:nvPr>
        </p:nvGraphicFramePr>
        <p:xfrm>
          <a:off x="179512" y="1268760"/>
          <a:ext cx="8715434" cy="7416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04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5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5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Lp.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Data</a:t>
                      </a:r>
                      <a:r>
                        <a:rPr lang="pl-PL" sz="1300" baseline="0" dirty="0">
                          <a:latin typeface="Arial" pitchFamily="34" charset="0"/>
                          <a:cs typeface="Arial" pitchFamily="34" charset="0"/>
                        </a:rPr>
                        <a:t> i godzina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Lokalizacja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300" dirty="0">
                          <a:latin typeface="Arial" pitchFamily="34" charset="0"/>
                          <a:cs typeface="Arial" pitchFamily="34" charset="0"/>
                        </a:rPr>
                        <a:t>Opis zdarzenia:</a:t>
                      </a:r>
                      <a:endParaRPr lang="pl-PL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0" lang="pl-PL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Obraz 4" descr="ruch_drogowy przeźroczyste 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1200" y="642938"/>
            <a:ext cx="75326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Text Box 1"/>
          <p:cNvSpPr txBox="1">
            <a:spLocks noChangeArrowheads="1"/>
          </p:cNvSpPr>
          <p:nvPr/>
        </p:nvSpPr>
        <p:spPr bwMode="auto">
          <a:xfrm>
            <a:off x="3670300" y="5572125"/>
            <a:ext cx="5473700" cy="520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>
                <a:solidFill>
                  <a:srgbClr val="000000"/>
                </a:solidFill>
                <a:latin typeface="Lucida Handwriting" pitchFamily="66" charset="0"/>
              </a:rPr>
              <a:t>Dziękujemy   za   uwagę </a:t>
            </a:r>
          </a:p>
        </p:txBody>
      </p:sp>
      <p:sp>
        <p:nvSpPr>
          <p:cNvPr id="6" name="Przycisk akcji: Strona główna 5">
            <a:hlinkClick r:id="rId3" action="ppaction://hlinksldjump" highlightClick="1"/>
          </p:cNvPr>
          <p:cNvSpPr/>
          <p:nvPr/>
        </p:nvSpPr>
        <p:spPr>
          <a:xfrm>
            <a:off x="214313" y="6215063"/>
            <a:ext cx="252412" cy="2524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13525</TotalTime>
  <Words>760</Words>
  <Application>Microsoft Office PowerPoint</Application>
  <PresentationFormat>Pokaz na ekranie (4:3)</PresentationFormat>
  <Paragraphs>162</Paragraphs>
  <Slides>29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29</vt:i4>
      </vt:variant>
    </vt:vector>
  </HeadingPairs>
  <TitlesOfParts>
    <vt:vector size="35" baseType="lpstr">
      <vt:lpstr>Arial</vt:lpstr>
      <vt:lpstr>Calibri</vt:lpstr>
      <vt:lpstr>Lucida Handwriting</vt:lpstr>
      <vt:lpstr>Times New Roman</vt:lpstr>
      <vt:lpstr>Verdana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Opole (miasto na prawach powiatu)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Lokalizacja wypadków śmiertelnych na drogach woj. opolskiego w 2013r</dc:title>
  <dc:subject>Wypadki śmiertelne na drogach woj. opolskiego w 2013r</dc:subject>
  <dc:creator>WRD KWP w Opolu</dc:creator>
  <cp:lastModifiedBy>685778</cp:lastModifiedBy>
  <cp:revision>1294</cp:revision>
  <dcterms:created xsi:type="dcterms:W3CDTF">2013-10-07T11:23:33Z</dcterms:created>
  <dcterms:modified xsi:type="dcterms:W3CDTF">2026-05-09T15:08:05Z</dcterms:modified>
</cp:coreProperties>
</file>